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86" r:id="rId3"/>
    <p:sldId id="258" r:id="rId4"/>
    <p:sldId id="259" r:id="rId5"/>
    <p:sldId id="260" r:id="rId6"/>
    <p:sldId id="261" r:id="rId7"/>
    <p:sldId id="262" r:id="rId8"/>
    <p:sldId id="282" r:id="rId9"/>
    <p:sldId id="287" r:id="rId10"/>
    <p:sldId id="263" r:id="rId11"/>
    <p:sldId id="285" r:id="rId12"/>
    <p:sldId id="288" r:id="rId13"/>
    <p:sldId id="283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aver, Johnnie A" initials="WJA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7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9" autoAdjust="0"/>
    <p:restoredTop sz="94660"/>
  </p:normalViewPr>
  <p:slideViewPr>
    <p:cSldViewPr snapToGrid="0">
      <p:cViewPr>
        <p:scale>
          <a:sx n="80" d="100"/>
          <a:sy n="80" d="100"/>
        </p:scale>
        <p:origin x="408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30T15:41:53.603" idx="2">
    <p:pos x="10" y="10"/>
    <p:text>sudo image/code</p:text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1DF6F-4654-47D5-B52B-EB46B694B07D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F7F12-BB88-452C-8F32-034AB14CB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5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F7F12-BB88-452C-8F32-034AB14CB0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8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F7F12-BB88-452C-8F32-034AB14CB0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3F139A8F-6301-4044-AF52-3CEEFC94CC13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47AE-DDC4-4BD3-8803-9BBE25741865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3038-59E3-4FD2-80AD-5140FDC79EB3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BEF7-2691-4B3E-91EC-1F2C0267A8EC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342E-212D-4219-A2AE-8D757CC37FC7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4AA-A027-48C1-B260-73AC90F2386E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B8EF-EDAE-4805-8EF5-EFC91DDEBC5A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6E7A-217F-4982-ADCC-6F0ABB135435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522F0-6ABA-4182-AF43-CF53C025913E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E875-EB01-4E0D-92E8-9C5A74929A73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4AE2-134E-477A-B16B-6B269EAB044B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FB8E-4C18-4557-A62E-ED6FAB4C58B3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CB2A-DFDB-4FD9-9423-6C88F16B1918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FBCD-7843-4A88-B4A0-050D29C6F66D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5529-7899-475C-A6A7-48E8750E05BD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964B-4430-4E10-B790-5CF984E04245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A050-ED3C-4921-A17A-9EFFDC129809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C79B711-7ACC-455D-8EDC-C47B6029C56F}" type="datetime1">
              <a:rPr lang="en-US" smtClean="0"/>
              <a:t>4/28/2015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ear.com/product/LTC412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XcIF_D5Jt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batteryuniversity.com/learn/article/charging_at_high_and_low_temperature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9857" y="466725"/>
            <a:ext cx="11216368" cy="202882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93000">
                <a:schemeClr val="accent1">
                  <a:lumMod val="95000"/>
                  <a:lumOff val="5000"/>
                </a:schemeClr>
              </a:gs>
              <a:gs pos="100000">
                <a:srgbClr val="AA7306"/>
              </a:gs>
            </a:gsLst>
            <a:path path="circle">
              <a:fillToRect l="50000" t="50000" r="50000" b="50000"/>
            </a:path>
          </a:gradFill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2000">
                  <a:schemeClr val="accent1">
                    <a:lumMod val="95000"/>
                    <a:lumOff val="5000"/>
                  </a:schemeClr>
                </a:gs>
                <a:gs pos="48000">
                  <a:schemeClr val="accent1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2533" y="580766"/>
            <a:ext cx="10468634" cy="1736331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Wireless Embedded Roadway Health Monitoring (WERHM)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2533" y="5881816"/>
            <a:ext cx="3859795" cy="304801"/>
          </a:xfrm>
        </p:spPr>
        <p:txBody>
          <a:bodyPr/>
          <a:lstStyle/>
          <a:p>
            <a:r>
              <a:rPr lang="en-US" dirty="0" smtClean="0"/>
              <a:t>MAY 15-23 Wireless Embedded Roadway Health Monitoring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258425" y="-119041"/>
            <a:ext cx="1142742" cy="5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13606" y="2752675"/>
            <a:ext cx="24928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Advisers: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Dr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Daji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Qiao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Dr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Jiming</a:t>
            </a:r>
            <a:r>
              <a:rPr lang="en-US" sz="2000" dirty="0">
                <a:solidFill>
                  <a:schemeClr val="bg1"/>
                </a:solidFill>
              </a:rPr>
              <a:t> Song	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Dr</a:t>
            </a:r>
            <a:r>
              <a:rPr lang="en-US" sz="2000" dirty="0">
                <a:solidFill>
                  <a:schemeClr val="bg1"/>
                </a:solidFill>
              </a:rPr>
              <a:t>. Tie </a:t>
            </a:r>
            <a:r>
              <a:rPr lang="en-US" sz="2000" dirty="0" err="1">
                <a:solidFill>
                  <a:schemeClr val="bg1"/>
                </a:solidFill>
              </a:rPr>
              <a:t>Qiu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Jeramie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Vens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0262" y="2783921"/>
            <a:ext cx="3024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Members: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Brandon </a:t>
            </a:r>
            <a:r>
              <a:rPr lang="en-US" sz="2000" dirty="0" err="1" smtClean="0">
                <a:solidFill>
                  <a:schemeClr val="bg1"/>
                </a:solidFill>
              </a:rPr>
              <a:t>Wachtel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Johnnie Weaver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Trieu Nguyen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Chris </a:t>
            </a:r>
            <a:r>
              <a:rPr lang="en-US" sz="2000" dirty="0" err="1" smtClean="0">
                <a:solidFill>
                  <a:schemeClr val="bg1"/>
                </a:solidFill>
              </a:rPr>
              <a:t>Sheafe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Brandon Maier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Mitch </a:t>
            </a:r>
            <a:r>
              <a:rPr lang="en-US" sz="2000" dirty="0" err="1" smtClean="0">
                <a:solidFill>
                  <a:schemeClr val="bg1"/>
                </a:solidFill>
              </a:rPr>
              <a:t>Balke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Tyler Fish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4082" y="2752675"/>
            <a:ext cx="3995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Client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Dr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Halil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Ceylan</a:t>
            </a:r>
            <a:r>
              <a:rPr lang="en-US" sz="2000" dirty="0" smtClean="0">
                <a:solidFill>
                  <a:schemeClr val="bg1"/>
                </a:solidFill>
              </a:rPr>
              <a:t>,   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Department </a:t>
            </a:r>
            <a:r>
              <a:rPr lang="en-US" sz="2000" dirty="0">
                <a:solidFill>
                  <a:schemeClr val="bg1"/>
                </a:solidFill>
              </a:rPr>
              <a:t>of C</a:t>
            </a:r>
            <a:r>
              <a:rPr lang="en-US" sz="2000" dirty="0" smtClean="0">
                <a:solidFill>
                  <a:schemeClr val="bg1"/>
                </a:solidFill>
              </a:rPr>
              <a:t>ivil</a:t>
            </a:r>
            <a:r>
              <a:rPr lang="en-US" sz="2000" dirty="0">
                <a:solidFill>
                  <a:schemeClr val="bg1"/>
                </a:solidFill>
              </a:rPr>
              <a:t>, Construction and Environmental </a:t>
            </a:r>
            <a:r>
              <a:rPr lang="en-US" sz="2000" dirty="0" smtClean="0">
                <a:solidFill>
                  <a:schemeClr val="bg1"/>
                </a:solidFill>
              </a:rPr>
              <a:t>Engineering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78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9365173" cy="728480"/>
          </a:xfrm>
        </p:spPr>
        <p:txBody>
          <a:bodyPr/>
          <a:lstStyle/>
          <a:p>
            <a:r>
              <a:rPr lang="en-US" dirty="0" smtClean="0"/>
              <a:t>Current Design - Power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64" y="2325969"/>
            <a:ext cx="8529704" cy="3416300"/>
          </a:xfrm>
        </p:spPr>
        <p:txBody>
          <a:bodyPr>
            <a:normAutofit/>
          </a:bodyPr>
          <a:lstStyle/>
          <a:p>
            <a:r>
              <a:rPr lang="en-US" sz="2800" dirty="0"/>
              <a:t>Power </a:t>
            </a:r>
            <a:r>
              <a:rPr lang="en-US" sz="2800" dirty="0" smtClean="0"/>
              <a:t>transmitter</a:t>
            </a:r>
            <a:endParaRPr lang="en-US" sz="2800" dirty="0"/>
          </a:p>
          <a:p>
            <a:pPr marL="742950" lvl="2" indent="-342900"/>
            <a:r>
              <a:rPr lang="en-US" sz="2000" dirty="0" smtClean="0"/>
              <a:t>Based on </a:t>
            </a:r>
            <a:r>
              <a:rPr lang="en-US" sz="2000" dirty="0"/>
              <a:t>Royer Oscillator circuit </a:t>
            </a:r>
            <a:r>
              <a:rPr lang="en-US" sz="2000" dirty="0" smtClean="0"/>
              <a:t>with 12 VDC power supply</a:t>
            </a:r>
            <a:endParaRPr lang="en-US" sz="2000" dirty="0"/>
          </a:p>
          <a:p>
            <a:pPr marL="742950" lvl="2" indent="-342900"/>
            <a:r>
              <a:rPr lang="en-US" sz="2000" dirty="0" smtClean="0"/>
              <a:t>Transmission </a:t>
            </a:r>
            <a:r>
              <a:rPr lang="en-US" sz="2000" dirty="0"/>
              <a:t>frequency depends on </a:t>
            </a:r>
            <a:r>
              <a:rPr lang="en-US" sz="2000" dirty="0" smtClean="0"/>
              <a:t>LC tank of the circuit</a:t>
            </a:r>
          </a:p>
          <a:p>
            <a:pPr marL="1200150" lvl="3" indent="-342900"/>
            <a:r>
              <a:rPr lang="en-US" sz="1800" dirty="0" smtClean="0"/>
              <a:t>Current resonant frequency is 2.189 MHz</a:t>
            </a:r>
            <a:endParaRPr lang="en-US" sz="1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1901" r="24362" b="16695"/>
          <a:stretch/>
        </p:blipFill>
        <p:spPr>
          <a:xfrm>
            <a:off x="8790821" y="2617188"/>
            <a:ext cx="2667614" cy="330464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60" y="4192890"/>
            <a:ext cx="4766262" cy="20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 –Power Receiver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154" y="2432045"/>
            <a:ext cx="8761413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Single 2-in square coil</a:t>
            </a:r>
          </a:p>
          <a:p>
            <a:r>
              <a:rPr lang="en-US" sz="2400" dirty="0" smtClean="0"/>
              <a:t>Frequency matching by adding capacitor(s).</a:t>
            </a:r>
          </a:p>
          <a:p>
            <a:pPr lvl="1"/>
            <a:r>
              <a:rPr lang="en-US" sz="2000" dirty="0" smtClean="0"/>
              <a:t>Best efficiency</a:t>
            </a:r>
          </a:p>
          <a:p>
            <a:pPr lvl="1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23" y="4102349"/>
            <a:ext cx="5130170" cy="1345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833"/>
          <a:stretch/>
        </p:blipFill>
        <p:spPr>
          <a:xfrm rot="5400000">
            <a:off x="846611" y="4080823"/>
            <a:ext cx="1827205" cy="17371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002487" y="5473700"/>
            <a:ext cx="3189513" cy="1384300"/>
            <a:chOff x="9002487" y="5473700"/>
            <a:chExt cx="3189513" cy="13843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9002487" y="5473700"/>
              <a:ext cx="0" cy="138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002487" y="5473700"/>
              <a:ext cx="3189513" cy="37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046937" y="5553936"/>
            <a:ext cx="3141043" cy="1273022"/>
            <a:chOff x="8807513" y="5466570"/>
            <a:chExt cx="3292473" cy="1294619"/>
          </a:xfrm>
        </p:grpSpPr>
        <p:grpSp>
          <p:nvGrpSpPr>
            <p:cNvPr id="29" name="Group 28"/>
            <p:cNvGrpSpPr/>
            <p:nvPr/>
          </p:nvGrpSpPr>
          <p:grpSpPr>
            <a:xfrm>
              <a:off x="8807513" y="5466570"/>
              <a:ext cx="3292473" cy="1294619"/>
              <a:chOff x="4128369" y="2212945"/>
              <a:chExt cx="8021376" cy="4366291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/>
              <a:srcRect t="5977" r="1346"/>
              <a:stretch/>
            </p:blipFill>
            <p:spPr>
              <a:xfrm>
                <a:off x="4128369" y="2212945"/>
                <a:ext cx="8021376" cy="3621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6682" y="5834782"/>
                <a:ext cx="2584746" cy="744454"/>
              </a:xfrm>
              <a:prstGeom prst="rect">
                <a:avLst/>
              </a:prstGeom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8807513" y="5504441"/>
              <a:ext cx="391283" cy="235707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0371" b="19444"/>
          <a:stretch/>
        </p:blipFill>
        <p:spPr>
          <a:xfrm>
            <a:off x="8338392" y="2417399"/>
            <a:ext cx="3155950" cy="261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88" y="2244780"/>
            <a:ext cx="4725079" cy="3734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 - Charging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10" y="2377281"/>
            <a:ext cx="4891620" cy="34163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charging circuit shall be based around Linear Technologies LTC4121.</a:t>
            </a:r>
          </a:p>
          <a:p>
            <a:r>
              <a:rPr lang="en-US" sz="2000" dirty="0" smtClean="0"/>
              <a:t>The input is 4.2V – 40V and 400mA.</a:t>
            </a:r>
          </a:p>
          <a:p>
            <a:r>
              <a:rPr lang="en-US" sz="2000" dirty="0" smtClean="0"/>
              <a:t>This </a:t>
            </a:r>
            <a:r>
              <a:rPr lang="en-US" sz="2000" dirty="0"/>
              <a:t>chip was </a:t>
            </a:r>
            <a:r>
              <a:rPr lang="en-US" sz="2000" dirty="0" smtClean="0"/>
              <a:t>chosen based </a:t>
            </a:r>
            <a:r>
              <a:rPr lang="en-US" sz="2000" dirty="0" smtClean="0"/>
              <a:t>upon a phone conference with a LTC representative</a:t>
            </a:r>
            <a:endParaRPr lang="en-US" sz="2000" dirty="0" smtClean="0"/>
          </a:p>
          <a:p>
            <a:r>
              <a:rPr lang="en-US" sz="2000" dirty="0" smtClean="0"/>
              <a:t>The chip can </a:t>
            </a:r>
            <a:r>
              <a:rPr lang="en-US" sz="2000" dirty="0"/>
              <a:t>be found here.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www.linear.com/product/LTC4121</a:t>
            </a:r>
            <a:r>
              <a:rPr lang="en-US" sz="2000" dirty="0" smtClean="0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002487" y="5473700"/>
            <a:ext cx="3189513" cy="1384300"/>
            <a:chOff x="9002487" y="5473700"/>
            <a:chExt cx="3189513" cy="1384300"/>
          </a:xfrm>
        </p:grpSpPr>
        <p:grpSp>
          <p:nvGrpSpPr>
            <p:cNvPr id="9" name="Group 8"/>
            <p:cNvGrpSpPr/>
            <p:nvPr/>
          </p:nvGrpSpPr>
          <p:grpSpPr>
            <a:xfrm>
              <a:off x="9002487" y="5531711"/>
              <a:ext cx="3141043" cy="1273022"/>
              <a:chOff x="8807513" y="5466570"/>
              <a:chExt cx="3292473" cy="129461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8807513" y="5466570"/>
                <a:ext cx="3292473" cy="1294619"/>
                <a:chOff x="4128369" y="2212945"/>
                <a:chExt cx="8021376" cy="4366291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977" r="1346"/>
                <a:stretch/>
              </p:blipFill>
              <p:spPr>
                <a:xfrm>
                  <a:off x="4128369" y="2212945"/>
                  <a:ext cx="8021376" cy="3621837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46682" y="5834782"/>
                  <a:ext cx="2584746" cy="744454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 13"/>
              <p:cNvSpPr/>
              <p:nvPr/>
            </p:nvSpPr>
            <p:spPr>
              <a:xfrm>
                <a:off x="9475027" y="5514165"/>
                <a:ext cx="406867" cy="218718"/>
              </a:xfrm>
              <a:prstGeom prst="rect">
                <a:avLst/>
              </a:prstGeom>
              <a:solidFill>
                <a:schemeClr val="accent1"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002487" y="5473700"/>
              <a:ext cx="3189513" cy="1384300"/>
              <a:chOff x="9002487" y="5473700"/>
              <a:chExt cx="3189513" cy="13843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9002487" y="5473700"/>
                <a:ext cx="0" cy="138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002487" y="5473700"/>
                <a:ext cx="3189513" cy="37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929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 – Battery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1110" y="3252061"/>
            <a:ext cx="9753047" cy="2256772"/>
            <a:chOff x="847961" y="3284963"/>
            <a:chExt cx="9753047" cy="2256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847961" y="3284963"/>
                  <a:ext cx="5838825" cy="2256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𝐵𝑎𝑡𝑡𝑒𝑟𝑦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𝑚𝐴𝐻</m:t>
                            </m:r>
                          </m:num>
                          <m:den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𝐶𝑜𝑛𝑠𝑢𝑚𝑝𝑡𝑖𝑜𝑛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𝑚𝐴</m:t>
                            </m:r>
                          </m:den>
                        </m:f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∗.7=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𝐵𝑎𝑡𝑡𝑒𝑟𝑦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𝑙𝑖𝑓𝑒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h𝑜𝑢𝑟𝑠</m:t>
                        </m:r>
                      </m:oMath>
                    </m:oMathPara>
                  </a14:m>
                  <a:endParaRPr lang="en-US" b="0" i="1" dirty="0" smtClean="0">
                    <a:latin typeface="Cambria Math" panose="02040503050406030204" pitchFamily="18" charset="0"/>
                  </a:endParaRPr>
                </a:p>
                <a:p>
                  <a:endParaRPr lang="en-US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𝐵𝑎𝑡𝑡𝑒𝑟𝑦𝐿𝑖𝑓𝑒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den>
                        </m:f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𝐵𝑎𝑡𝑡𝑒𝑟𝑦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𝐷𝑎𝑦𝑠</m:t>
                        </m:r>
                      </m:oMath>
                    </m:oMathPara>
                  </a14:m>
                  <a:endParaRPr lang="en-US" dirty="0" smtClean="0"/>
                </a:p>
                <a:p>
                  <a:endParaRPr lang="en-US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𝐵𝑎𝑡𝑡𝑒𝑟𝑦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𝐷𝑎𝑦𝑠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365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𝐵𝑎𝑡𝑡𝑒𝑟𝑦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𝑙𝑖𝑓𝑒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961" y="3284963"/>
                  <a:ext cx="5838825" cy="225677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/>
            <p:cNvCxnSpPr/>
            <p:nvPr/>
          </p:nvCxnSpPr>
          <p:spPr>
            <a:xfrm flipH="1">
              <a:off x="6414407" y="3284963"/>
              <a:ext cx="21772" cy="22567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686786" y="3340300"/>
                  <a:ext cx="3914222" cy="1997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900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𝑚𝐴𝐻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.00998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𝑚𝐴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∗.7=63113.53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h𝑜𝑢𝑟𝑠</m:t>
                        </m:r>
                      </m:oMath>
                    </m:oMathPara>
                  </a14:m>
                  <a:endParaRPr lang="en-US" dirty="0" smtClean="0"/>
                </a:p>
                <a:p>
                  <a:endParaRPr lang="en-US" dirty="0"/>
                </a:p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63113.53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24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a14:m>
                  <a:r>
                    <a:rPr lang="en-US" dirty="0" smtClean="0"/>
                    <a:t> = 2629.73 Days</a:t>
                  </a:r>
                </a:p>
                <a:p>
                  <a:endParaRPr lang="en-US" dirty="0"/>
                </a:p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2629.73 </m:t>
                          </m:r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365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a14:m>
                  <a:r>
                    <a:rPr lang="en-US" dirty="0" smtClean="0"/>
                    <a:t> = 7.20 Years</a:t>
                  </a:r>
                  <a:endParaRPr lang="en-US" dirty="0"/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6786" y="3340300"/>
                  <a:ext cx="3914222" cy="199721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2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54955" y="2532743"/>
            <a:ext cx="9696661" cy="561521"/>
          </a:xfrm>
        </p:spPr>
        <p:txBody>
          <a:bodyPr/>
          <a:lstStyle/>
          <a:p>
            <a:r>
              <a:rPr lang="en-US" dirty="0" smtClean="0"/>
              <a:t>900 </a:t>
            </a:r>
            <a:r>
              <a:rPr lang="en-US" dirty="0" err="1" smtClean="0"/>
              <a:t>mAH</a:t>
            </a:r>
            <a:r>
              <a:rPr lang="en-US" dirty="0" smtClean="0"/>
              <a:t> Lithium-Ion Rechargeable Battery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6639" y="5666630"/>
            <a:ext cx="185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latin typeface="Cambria Math"/>
              </a:rPr>
              <a:t>Equation based from </a:t>
            </a:r>
            <a:r>
              <a:rPr lang="en-US" sz="900" i="1" dirty="0">
                <a:latin typeface="Cambria Math"/>
              </a:rPr>
              <a:t>Digikey.com</a:t>
            </a:r>
          </a:p>
          <a:p>
            <a:endParaRPr lang="en-US" sz="9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9005176" y="5546500"/>
            <a:ext cx="3141043" cy="1273022"/>
            <a:chOff x="8807513" y="5466570"/>
            <a:chExt cx="3292473" cy="1294619"/>
          </a:xfrm>
        </p:grpSpPr>
        <p:grpSp>
          <p:nvGrpSpPr>
            <p:cNvPr id="13" name="Group 12"/>
            <p:cNvGrpSpPr/>
            <p:nvPr/>
          </p:nvGrpSpPr>
          <p:grpSpPr>
            <a:xfrm>
              <a:off x="8807513" y="5466570"/>
              <a:ext cx="3292473" cy="1294619"/>
              <a:chOff x="4128369" y="2212945"/>
              <a:chExt cx="8021376" cy="436629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t="5977" r="1346"/>
              <a:stretch/>
            </p:blipFill>
            <p:spPr>
              <a:xfrm>
                <a:off x="4128369" y="2212945"/>
                <a:ext cx="8021376" cy="36218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6682" y="5834782"/>
                <a:ext cx="2584746" cy="744454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0198559" y="5515846"/>
              <a:ext cx="410372" cy="21871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02487" y="5473700"/>
            <a:ext cx="3189513" cy="1384300"/>
            <a:chOff x="9002487" y="5473700"/>
            <a:chExt cx="3189513" cy="13843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9002487" y="5473700"/>
              <a:ext cx="0" cy="138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002487" y="5473700"/>
              <a:ext cx="3189513" cy="37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82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Design - Enclosure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10" y="2704393"/>
            <a:ext cx="6207990" cy="36622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enclosure </a:t>
            </a:r>
            <a:r>
              <a:rPr lang="en-US" sz="2400" dirty="0"/>
              <a:t>d</a:t>
            </a:r>
            <a:r>
              <a:rPr lang="en-US" sz="2400" dirty="0" smtClean="0"/>
              <a:t>esigns</a:t>
            </a:r>
          </a:p>
          <a:p>
            <a:r>
              <a:rPr lang="en-US" sz="2400" dirty="0" smtClean="0"/>
              <a:t>3-D printed using ABS plastic</a:t>
            </a:r>
          </a:p>
          <a:p>
            <a:pPr lvl="1"/>
            <a:r>
              <a:rPr lang="en-US" sz="2000" dirty="0" smtClean="0"/>
              <a:t>Acrylonitrile Butadiene Styrene</a:t>
            </a:r>
            <a:endParaRPr lang="en-US" sz="2000" dirty="0"/>
          </a:p>
          <a:p>
            <a:r>
              <a:rPr lang="en-US" sz="2400" dirty="0" smtClean="0"/>
              <a:t>Needs to withstand the heat, </a:t>
            </a:r>
            <a:r>
              <a:rPr lang="en-US" sz="2400" dirty="0" smtClean="0"/>
              <a:t>pressure</a:t>
            </a:r>
            <a:r>
              <a:rPr lang="en-US" sz="2400" dirty="0" smtClean="0"/>
              <a:t>, and </a:t>
            </a:r>
            <a:r>
              <a:rPr lang="en-US" sz="2400" dirty="0" smtClean="0"/>
              <a:t>acidity </a:t>
            </a:r>
            <a:r>
              <a:rPr lang="en-US" sz="2400" dirty="0" smtClean="0"/>
              <a:t>of curing concrete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129" y="2511651"/>
            <a:ext cx="2486025" cy="2061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027" y="2497210"/>
            <a:ext cx="2486025" cy="202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491" y="4573638"/>
            <a:ext cx="4150872" cy="211905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Design - Base </a:t>
            </a:r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10" y="2305050"/>
            <a:ext cx="6373091" cy="371475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Base Station is the system’s access point</a:t>
            </a:r>
          </a:p>
          <a:p>
            <a:pPr marL="742950" lvl="2" indent="-342900"/>
            <a:r>
              <a:rPr lang="en-US" sz="1800" dirty="0"/>
              <a:t>Collect readings from network</a:t>
            </a:r>
          </a:p>
          <a:p>
            <a:pPr marL="742950" lvl="2" indent="-342900"/>
            <a:r>
              <a:rPr lang="en-US" sz="1800" dirty="0"/>
              <a:t>Configure run-time settings</a:t>
            </a:r>
          </a:p>
          <a:p>
            <a:r>
              <a:rPr lang="en-US" sz="2400" dirty="0"/>
              <a:t>Starts network setup and configuration</a:t>
            </a:r>
          </a:p>
          <a:p>
            <a:r>
              <a:rPr lang="en-US" sz="2400" dirty="0"/>
              <a:t>General-purpose computer with transceiver</a:t>
            </a:r>
          </a:p>
          <a:p>
            <a:pPr marL="742950" lvl="2" indent="-342900"/>
            <a:r>
              <a:rPr lang="en-US" sz="1800" dirty="0"/>
              <a:t>Adaptable to different use-cases</a:t>
            </a:r>
          </a:p>
          <a:p>
            <a:pPr marL="742950" lvl="2" indent="-342900"/>
            <a:r>
              <a:rPr lang="en-US" sz="1800" dirty="0" err="1"/>
              <a:t>RaspberryPi</a:t>
            </a:r>
            <a:r>
              <a:rPr lang="en-US" sz="1800" dirty="0"/>
              <a:t> B+ with a CC1101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57" t="428" r="6372" b="22484"/>
          <a:stretch/>
        </p:blipFill>
        <p:spPr>
          <a:xfrm>
            <a:off x="6866535" y="2305050"/>
            <a:ext cx="3806825" cy="304546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9002487" y="5473700"/>
            <a:ext cx="3189513" cy="1384300"/>
            <a:chOff x="9002487" y="5473700"/>
            <a:chExt cx="3189513" cy="1384300"/>
          </a:xfrm>
        </p:grpSpPr>
        <p:grpSp>
          <p:nvGrpSpPr>
            <p:cNvPr id="23" name="Group 22"/>
            <p:cNvGrpSpPr/>
            <p:nvPr/>
          </p:nvGrpSpPr>
          <p:grpSpPr>
            <a:xfrm>
              <a:off x="9002487" y="5531711"/>
              <a:ext cx="3141043" cy="1273022"/>
              <a:chOff x="8807513" y="5466570"/>
              <a:chExt cx="3292473" cy="129461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8807513" y="5466570"/>
                <a:ext cx="3292473" cy="1294619"/>
                <a:chOff x="4128369" y="2212945"/>
                <a:chExt cx="8021376" cy="4366291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5977" r="1346"/>
                <a:stretch/>
              </p:blipFill>
              <p:spPr>
                <a:xfrm>
                  <a:off x="4128369" y="2212945"/>
                  <a:ext cx="8021376" cy="3621837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46682" y="5834782"/>
                  <a:ext cx="2584746" cy="744454"/>
                </a:xfrm>
                <a:prstGeom prst="rect">
                  <a:avLst/>
                </a:prstGeom>
              </p:spPr>
            </p:pic>
          </p:grpSp>
          <p:sp>
            <p:nvSpPr>
              <p:cNvPr id="28" name="Rectangle 27"/>
              <p:cNvSpPr/>
              <p:nvPr/>
            </p:nvSpPr>
            <p:spPr>
              <a:xfrm>
                <a:off x="9923277" y="6542471"/>
                <a:ext cx="1060942" cy="218718"/>
              </a:xfrm>
              <a:prstGeom prst="rect">
                <a:avLst/>
              </a:prstGeom>
              <a:solidFill>
                <a:schemeClr val="accent1"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9002487" y="5473700"/>
              <a:ext cx="3189513" cy="1384300"/>
              <a:chOff x="9002487" y="5473700"/>
              <a:chExt cx="3189513" cy="138430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9002487" y="5473700"/>
                <a:ext cx="0" cy="138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9002487" y="5473700"/>
                <a:ext cx="3189513" cy="37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902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Wireless </a:t>
            </a:r>
            <a:r>
              <a:rPr lang="en-US" sz="2400" dirty="0" smtClean="0"/>
              <a:t>Charging</a:t>
            </a:r>
          </a:p>
          <a:p>
            <a:endParaRPr lang="en-US" sz="2400" dirty="0" smtClean="0"/>
          </a:p>
          <a:p>
            <a:r>
              <a:rPr lang="en-US" sz="2400" dirty="0" smtClean="0"/>
              <a:t>Network </a:t>
            </a:r>
            <a:r>
              <a:rPr lang="en-US" sz="2400" dirty="0" smtClean="0"/>
              <a:t>Routing</a:t>
            </a:r>
          </a:p>
          <a:p>
            <a:endParaRPr lang="en-US" sz="2400" dirty="0" smtClean="0"/>
          </a:p>
          <a:p>
            <a:r>
              <a:rPr lang="en-US" sz="2400" dirty="0" smtClean="0"/>
              <a:t>Miscellaneous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9700151" cy="728480"/>
          </a:xfrm>
        </p:spPr>
        <p:txBody>
          <a:bodyPr/>
          <a:lstStyle/>
          <a:p>
            <a:r>
              <a:rPr lang="en-US" dirty="0" smtClean="0"/>
              <a:t>Challenges - Charging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054" y="2408186"/>
            <a:ext cx="8761413" cy="34163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Charging through concrete</a:t>
            </a:r>
            <a:endParaRPr lang="en-US" sz="2400" dirty="0"/>
          </a:p>
          <a:p>
            <a:r>
              <a:rPr lang="en-US" sz="2400" dirty="0" smtClean="0"/>
              <a:t>Charging range</a:t>
            </a:r>
          </a:p>
          <a:p>
            <a:pPr lvl="1"/>
            <a:r>
              <a:rPr lang="en-US" sz="2000" dirty="0" smtClean="0"/>
              <a:t>Up to 8 inches</a:t>
            </a:r>
          </a:p>
          <a:p>
            <a:pPr lvl="1"/>
            <a:r>
              <a:rPr lang="en-US" sz="2000" dirty="0" smtClean="0"/>
              <a:t>Efficiency rapidly decreases </a:t>
            </a:r>
            <a:endParaRPr lang="en-US" sz="2000" dirty="0" smtClean="0"/>
          </a:p>
          <a:p>
            <a:r>
              <a:rPr lang="en-US" sz="2400" dirty="0" smtClean="0"/>
              <a:t>Size </a:t>
            </a:r>
            <a:r>
              <a:rPr lang="en-US" sz="2400" dirty="0" smtClean="0"/>
              <a:t>of the coils</a:t>
            </a:r>
          </a:p>
          <a:p>
            <a:pPr lvl="1"/>
            <a:r>
              <a:rPr lang="en-US" sz="2000" dirty="0" smtClean="0"/>
              <a:t>Approx. 2” square </a:t>
            </a:r>
            <a:endParaRPr lang="en-US" sz="2000" dirty="0" smtClean="0"/>
          </a:p>
          <a:p>
            <a:pPr lvl="1"/>
            <a:r>
              <a:rPr lang="en-US" sz="2000" dirty="0" smtClean="0"/>
              <a:t>results </a:t>
            </a:r>
            <a:r>
              <a:rPr lang="en-US" sz="2000" dirty="0" smtClean="0"/>
              <a:t>in a very small amount of magnetic </a:t>
            </a:r>
            <a:r>
              <a:rPr lang="en-US" sz="2000" dirty="0" smtClean="0"/>
              <a:t>flux</a:t>
            </a:r>
            <a:endParaRPr lang="en-US" sz="24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656412"/>
              </p:ext>
            </p:extLst>
          </p:nvPr>
        </p:nvGraphicFramePr>
        <p:xfrm>
          <a:off x="5784850" y="3387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4850" y="3387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30" y="2603500"/>
            <a:ext cx="4835069" cy="302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9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- </a:t>
            </a:r>
            <a:r>
              <a:rPr lang="en-US" dirty="0" smtClean="0"/>
              <a:t>Network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054" y="2552700"/>
            <a:ext cx="6401545" cy="3467100"/>
          </a:xfrm>
        </p:spPr>
        <p:txBody>
          <a:bodyPr>
            <a:noAutofit/>
          </a:bodyPr>
          <a:lstStyle/>
          <a:p>
            <a:r>
              <a:rPr lang="en-US" sz="2400" dirty="0"/>
              <a:t>Wireless ad hoc network</a:t>
            </a:r>
          </a:p>
          <a:p>
            <a:pPr marL="742950" lvl="2" indent="-342900"/>
            <a:r>
              <a:rPr lang="en-US" sz="1800" dirty="0"/>
              <a:t>Network decentralized and topology unknown</a:t>
            </a:r>
          </a:p>
          <a:p>
            <a:r>
              <a:rPr lang="en-US" sz="2400" dirty="0"/>
              <a:t>Custom version of flooding</a:t>
            </a:r>
          </a:p>
          <a:p>
            <a:pPr marL="742950" lvl="2" indent="-342900"/>
            <a:r>
              <a:rPr lang="en-US" sz="1800" dirty="0"/>
              <a:t>Nodes broadcast packet in direction of Base station</a:t>
            </a:r>
          </a:p>
          <a:p>
            <a:pPr marL="742950" lvl="2" indent="-342900"/>
            <a:r>
              <a:rPr lang="en-US" sz="1800" dirty="0"/>
              <a:t>Simple, but not optimal</a:t>
            </a:r>
          </a:p>
          <a:p>
            <a:r>
              <a:rPr lang="en-US" sz="2400" dirty="0"/>
              <a:t>Network must survive failing nodes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351" y="2425700"/>
            <a:ext cx="5266449" cy="336882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</a:t>
            </a:r>
            <a:r>
              <a:rPr lang="en-US" dirty="0" smtClean="0"/>
              <a:t>- </a:t>
            </a:r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Size constraints require </a:t>
            </a:r>
            <a:r>
              <a:rPr lang="en-US" sz="2400" dirty="0" smtClean="0"/>
              <a:t>reflow </a:t>
            </a:r>
            <a:r>
              <a:rPr lang="en-US" sz="2400" dirty="0"/>
              <a:t>assembly</a:t>
            </a:r>
          </a:p>
          <a:p>
            <a:pPr lvl="1"/>
            <a:r>
              <a:rPr lang="en-US" sz="2400" dirty="0"/>
              <a:t>Lack of experience</a:t>
            </a:r>
          </a:p>
          <a:p>
            <a:r>
              <a:rPr lang="en-US" sz="2400" dirty="0" smtClean="0"/>
              <a:t>Sensor Exposure</a:t>
            </a:r>
          </a:p>
          <a:p>
            <a:pPr lvl="1"/>
            <a:r>
              <a:rPr lang="en-US" sz="2000" dirty="0" smtClean="0"/>
              <a:t>Expose the sensor indirectly to the concrete environment</a:t>
            </a:r>
          </a:p>
          <a:p>
            <a:r>
              <a:rPr lang="en-US" sz="2400" dirty="0" smtClean="0"/>
              <a:t>Temperature</a:t>
            </a:r>
          </a:p>
          <a:p>
            <a:pPr lvl="1"/>
            <a:r>
              <a:rPr lang="en-US" sz="2000" dirty="0" smtClean="0"/>
              <a:t>Exposure to Iowa summer/winter temperatures </a:t>
            </a:r>
          </a:p>
          <a:p>
            <a:pPr lvl="1"/>
            <a:r>
              <a:rPr lang="en-US" sz="2000" dirty="0" smtClean="0"/>
              <a:t>Ranging from -20 F to 140 F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827416"/>
            <a:ext cx="8761413" cy="2341862"/>
          </a:xfrm>
        </p:spPr>
        <p:txBody>
          <a:bodyPr>
            <a:noAutofit/>
          </a:bodyPr>
          <a:lstStyle/>
          <a:p>
            <a:r>
              <a:rPr lang="en-US" sz="2400" dirty="0"/>
              <a:t>What are we doing</a:t>
            </a:r>
            <a:r>
              <a:rPr lang="en-US" sz="2400" dirty="0" smtClean="0"/>
              <a:t>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Why are we doing it?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Past efforts</a:t>
            </a:r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714" y="2362844"/>
            <a:ext cx="4394946" cy="3416300"/>
          </a:xfrm>
        </p:spPr>
        <p:txBody>
          <a:bodyPr>
            <a:noAutofit/>
          </a:bodyPr>
          <a:lstStyle/>
          <a:p>
            <a:r>
              <a:rPr lang="en-US" sz="2400" dirty="0" smtClean="0"/>
              <a:t>Network Routing &amp; </a:t>
            </a:r>
            <a:r>
              <a:rPr lang="en-US" sz="2400" dirty="0" smtClean="0"/>
              <a:t>Communication</a:t>
            </a:r>
          </a:p>
          <a:p>
            <a:endParaRPr lang="en-US" sz="2400" dirty="0" smtClean="0"/>
          </a:p>
          <a:p>
            <a:r>
              <a:rPr lang="en-US" sz="2400" dirty="0" smtClean="0"/>
              <a:t>Power </a:t>
            </a:r>
            <a:r>
              <a:rPr lang="en-US" sz="2400" dirty="0" smtClean="0"/>
              <a:t>Transmission</a:t>
            </a:r>
          </a:p>
          <a:p>
            <a:endParaRPr lang="en-US" sz="2400" dirty="0" smtClean="0"/>
          </a:p>
          <a:p>
            <a:r>
              <a:rPr lang="en-US" sz="2400" dirty="0" smtClean="0"/>
              <a:t>Charging </a:t>
            </a:r>
            <a:r>
              <a:rPr lang="en-US" sz="2400" dirty="0" smtClean="0"/>
              <a:t>Battery</a:t>
            </a:r>
          </a:p>
          <a:p>
            <a:endParaRPr lang="en-US" sz="2400" dirty="0" smtClean="0"/>
          </a:p>
          <a:p>
            <a:r>
              <a:rPr lang="en-US" sz="2400" dirty="0" smtClean="0"/>
              <a:t>Enclosure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ZXcIF_D5Jt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44517" y="2558201"/>
            <a:ext cx="5378818" cy="30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10503646" cy="728480"/>
          </a:xfrm>
        </p:spPr>
        <p:txBody>
          <a:bodyPr/>
          <a:lstStyle/>
          <a:p>
            <a:r>
              <a:rPr lang="en-US" dirty="0"/>
              <a:t>Test </a:t>
            </a:r>
            <a:r>
              <a:rPr lang="en-US" dirty="0" smtClean="0"/>
              <a:t>Plan - Network Routing/</a:t>
            </a:r>
            <a:r>
              <a:rPr lang="en-US" dirty="0" err="1" smtClean="0"/>
              <a:t>Communcation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Test data integrity in multi-hop </a:t>
            </a:r>
            <a:r>
              <a:rPr lang="en-US" sz="2400" dirty="0" smtClean="0"/>
              <a:t>network</a:t>
            </a:r>
          </a:p>
          <a:p>
            <a:pPr lvl="1"/>
            <a:r>
              <a:rPr lang="en-US" sz="2000" dirty="0" smtClean="0"/>
              <a:t>In and out of concrete</a:t>
            </a:r>
          </a:p>
          <a:p>
            <a:r>
              <a:rPr lang="en-US" sz="2400" dirty="0" smtClean="0"/>
              <a:t>Test network resilience to node </a:t>
            </a:r>
            <a:r>
              <a:rPr lang="en-US" sz="2400" dirty="0" smtClean="0"/>
              <a:t>failures</a:t>
            </a:r>
          </a:p>
          <a:p>
            <a:endParaRPr lang="en-US" sz="2400" dirty="0" smtClean="0"/>
          </a:p>
          <a:p>
            <a:r>
              <a:rPr lang="en-US" sz="2400" dirty="0" smtClean="0"/>
              <a:t>Texas </a:t>
            </a:r>
            <a:r>
              <a:rPr lang="en-US" sz="2400" dirty="0"/>
              <a:t>Instruments CC1101 RF Transceiver</a:t>
            </a:r>
          </a:p>
          <a:p>
            <a:r>
              <a:rPr lang="en-US" sz="2400" dirty="0"/>
              <a:t>433 MHZ frequency selected for propagation through concrete</a:t>
            </a:r>
          </a:p>
          <a:p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54954" y="4457699"/>
            <a:ext cx="8761413" cy="191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 - </a:t>
            </a:r>
            <a:r>
              <a:rPr lang="en-US" dirty="0" smtClean="0"/>
              <a:t>Power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64" y="2489200"/>
            <a:ext cx="8761413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Test circuit through </a:t>
            </a:r>
            <a:r>
              <a:rPr lang="en-US" sz="2400" dirty="0" smtClean="0"/>
              <a:t>air then concrete</a:t>
            </a:r>
            <a:endParaRPr lang="en-US" sz="2400" dirty="0" smtClean="0"/>
          </a:p>
          <a:p>
            <a:pPr lvl="1"/>
            <a:r>
              <a:rPr lang="en-US" sz="2000" dirty="0" smtClean="0"/>
              <a:t>Measure </a:t>
            </a:r>
            <a:r>
              <a:rPr lang="en-US" sz="2000" dirty="0" smtClean="0"/>
              <a:t>efficiency and </a:t>
            </a:r>
            <a:r>
              <a:rPr lang="en-US" sz="2000" dirty="0" smtClean="0"/>
              <a:t>compare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 smtClean="0"/>
              <a:t>Load Analysis</a:t>
            </a:r>
          </a:p>
          <a:p>
            <a:pPr lvl="1"/>
            <a:r>
              <a:rPr lang="en-US" sz="2000" dirty="0" smtClean="0"/>
              <a:t>100 Ohms ideal for maximum efficiency</a:t>
            </a:r>
          </a:p>
          <a:p>
            <a:pPr lvl="1"/>
            <a:r>
              <a:rPr lang="en-US" sz="2000" dirty="0" smtClean="0"/>
              <a:t>Efficiency based off power input vs output</a:t>
            </a:r>
            <a:endParaRPr lang="en-US" sz="2000" dirty="0"/>
          </a:p>
          <a:p>
            <a:pPr lvl="1"/>
            <a:endParaRPr lang="en-US" sz="2000" dirty="0" smtClean="0"/>
          </a:p>
          <a:p>
            <a:pPr marL="914400" lvl="2" indent="0">
              <a:buNone/>
            </a:pPr>
            <a:endParaRPr lang="en-US" sz="1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489199"/>
            <a:ext cx="4978526" cy="313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 - Charging </a:t>
            </a:r>
            <a:r>
              <a:rPr lang="en-US" dirty="0" smtClean="0"/>
              <a:t>Battery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2514601"/>
            <a:ext cx="6807200" cy="3505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Testing of the charging circuit will be in two steps.</a:t>
            </a:r>
          </a:p>
          <a:p>
            <a:pPr lvl="1"/>
            <a:r>
              <a:rPr lang="en-US" sz="2000" dirty="0" smtClean="0"/>
              <a:t>Charging with a Benchtop DC power supply as the source.</a:t>
            </a:r>
          </a:p>
          <a:p>
            <a:pPr lvl="1"/>
            <a:r>
              <a:rPr lang="en-US" sz="2000" dirty="0" smtClean="0"/>
              <a:t>Charging with inductive coils as the source.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400" dirty="0" smtClean="0"/>
              <a:t>For both tests, a NI MYDAC will capture the charging curve</a:t>
            </a:r>
            <a:r>
              <a:rPr lang="en-US" sz="2400" dirty="0" smtClean="0"/>
              <a:t>.</a:t>
            </a:r>
            <a:endParaRPr lang="en-US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581900" y="2255896"/>
            <a:ext cx="4101671" cy="4440744"/>
            <a:chOff x="7651297" y="2348229"/>
            <a:chExt cx="4101671" cy="44407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7894" r="8285" b="11930"/>
            <a:stretch/>
          </p:blipFill>
          <p:spPr>
            <a:xfrm>
              <a:off x="8082552" y="2348229"/>
              <a:ext cx="3239163" cy="40436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651297" y="6388863"/>
              <a:ext cx="41016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Wireless Charging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984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 - Enclosure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099" y="2604697"/>
            <a:ext cx="6631001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Waterproof Test</a:t>
            </a:r>
          </a:p>
          <a:p>
            <a:pPr lvl="1"/>
            <a:r>
              <a:rPr lang="en-US" sz="2000" dirty="0" smtClean="0"/>
              <a:t>Submerge enclosure in </a:t>
            </a:r>
            <a:r>
              <a:rPr lang="en-US" sz="2000" dirty="0" smtClean="0"/>
              <a:t>water</a:t>
            </a:r>
          </a:p>
          <a:p>
            <a:pPr lvl="1"/>
            <a:r>
              <a:rPr lang="en-US" sz="2000" dirty="0" smtClean="0"/>
              <a:t>Remove </a:t>
            </a:r>
            <a:r>
              <a:rPr lang="en-US" sz="2000" dirty="0" smtClean="0"/>
              <a:t>from water and </a:t>
            </a:r>
            <a:r>
              <a:rPr lang="en-US" sz="2000" dirty="0" smtClean="0"/>
              <a:t>checked for moisture in enclosure</a:t>
            </a:r>
            <a:endParaRPr lang="en-US" sz="2000" dirty="0" smtClean="0"/>
          </a:p>
          <a:p>
            <a:r>
              <a:rPr lang="en-US" sz="2400" dirty="0" smtClean="0"/>
              <a:t>Weight Test</a:t>
            </a:r>
          </a:p>
          <a:p>
            <a:pPr lvl="1"/>
            <a:r>
              <a:rPr lang="en-US" sz="2000" dirty="0" smtClean="0"/>
              <a:t>Used </a:t>
            </a:r>
            <a:r>
              <a:rPr lang="en-US" sz="2000" dirty="0" smtClean="0"/>
              <a:t>a flat surface </a:t>
            </a:r>
            <a:r>
              <a:rPr lang="en-US" sz="2000" dirty="0" smtClean="0"/>
              <a:t>to distribute weight</a:t>
            </a:r>
          </a:p>
          <a:p>
            <a:pPr lvl="1"/>
            <a:r>
              <a:rPr lang="en-US" sz="2000" dirty="0"/>
              <a:t>Place weights on each side </a:t>
            </a:r>
          </a:p>
          <a:p>
            <a:pPr lvl="1"/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563836" y="4067918"/>
            <a:ext cx="2694010" cy="1884457"/>
            <a:chOff x="5857875" y="5021035"/>
            <a:chExt cx="2237014" cy="16159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7" t="3493" r="26322" b="26163"/>
            <a:stretch/>
          </p:blipFill>
          <p:spPr>
            <a:xfrm>
              <a:off x="6008914" y="5021035"/>
              <a:ext cx="1934936" cy="13389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57875" y="6359978"/>
              <a:ext cx="2237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Nylon Mesh Covering</a:t>
              </a:r>
              <a:endParaRPr lang="en-US" sz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33352" y="2393926"/>
            <a:ext cx="2490108" cy="3835448"/>
            <a:chOff x="8331652" y="2416625"/>
            <a:chExt cx="2490108" cy="38354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23585" r="31497" b="21132"/>
            <a:stretch/>
          </p:blipFill>
          <p:spPr>
            <a:xfrm>
              <a:off x="8356146" y="2416625"/>
              <a:ext cx="2441121" cy="355844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31652" y="5975074"/>
              <a:ext cx="2490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Sensor Retrieved After Burial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46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9256372" cy="728480"/>
          </a:xfrm>
        </p:spPr>
        <p:txBody>
          <a:bodyPr/>
          <a:lstStyle/>
          <a:p>
            <a:r>
              <a:rPr lang="en-US" dirty="0" smtClean="0"/>
              <a:t>Scenarios we Thought / Accounted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Temperature </a:t>
            </a:r>
            <a:r>
              <a:rPr lang="en-US" sz="2000" dirty="0" smtClean="0"/>
              <a:t>Ranges</a:t>
            </a:r>
          </a:p>
          <a:p>
            <a:endParaRPr lang="en-US" sz="2000" dirty="0" smtClean="0"/>
          </a:p>
          <a:p>
            <a:r>
              <a:rPr lang="en-US" sz="2000" dirty="0" smtClean="0"/>
              <a:t>Loss of Power (Battery Dies)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 - Temperature Ranges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603500"/>
            <a:ext cx="11074400" cy="3416300"/>
          </a:xfrm>
        </p:spPr>
        <p:txBody>
          <a:bodyPr>
            <a:noAutofit/>
          </a:bodyPr>
          <a:lstStyle/>
          <a:p>
            <a:r>
              <a:rPr lang="en-US" sz="2000" dirty="0"/>
              <a:t>LI-ION battery Operating Temperatures</a:t>
            </a:r>
          </a:p>
          <a:p>
            <a:pPr marL="742950" lvl="2" indent="-342900"/>
            <a:r>
              <a:rPr lang="en-US" sz="1800" dirty="0"/>
              <a:t>Charging Range: 32 ⁰F to 113 </a:t>
            </a:r>
            <a:r>
              <a:rPr lang="en-US" sz="1800" dirty="0"/>
              <a:t>⁰F </a:t>
            </a:r>
            <a:endParaRPr lang="en-US" sz="1800" dirty="0"/>
          </a:p>
          <a:p>
            <a:pPr marL="742950" lvl="2" indent="-342900"/>
            <a:r>
              <a:rPr lang="en-US" sz="1800" dirty="0"/>
              <a:t>Discharging Range</a:t>
            </a:r>
            <a:r>
              <a:rPr lang="en-US" sz="1800" dirty="0"/>
              <a:t>: </a:t>
            </a:r>
            <a:r>
              <a:rPr lang="en-US" sz="1800" dirty="0"/>
              <a:t>-20 </a:t>
            </a:r>
            <a:r>
              <a:rPr lang="en-US" sz="1800" dirty="0"/>
              <a:t>⁰F to </a:t>
            </a:r>
            <a:r>
              <a:rPr lang="en-US" sz="1800" dirty="0"/>
              <a:t>140 </a:t>
            </a:r>
            <a:r>
              <a:rPr lang="en-US" sz="1800" dirty="0"/>
              <a:t>⁰</a:t>
            </a:r>
            <a:r>
              <a:rPr lang="en-US" sz="1800" dirty="0"/>
              <a:t>F </a:t>
            </a:r>
          </a:p>
          <a:p>
            <a:pPr marL="742950" lvl="2" indent="-342900"/>
            <a:r>
              <a:rPr lang="en-US" sz="1800" dirty="0"/>
              <a:t>No charging below freezing.</a:t>
            </a:r>
          </a:p>
          <a:p>
            <a:pPr marL="742950" lvl="2" indent="-342900"/>
            <a:r>
              <a:rPr lang="en-US" sz="1800" dirty="0"/>
              <a:t>Better efficiencies at higher temperatures.</a:t>
            </a:r>
          </a:p>
          <a:p>
            <a:pPr marL="742950" lvl="2" indent="-342900"/>
            <a:r>
              <a:rPr lang="en-US" sz="1800" dirty="0">
                <a:hlinkClick r:id="rId2"/>
              </a:rPr>
              <a:t>http://batteryuniversity.com/learn/article/charging_at_high_and_low_temperatures</a:t>
            </a:r>
            <a:endParaRPr lang="en-US" sz="1800" dirty="0"/>
          </a:p>
          <a:p>
            <a:r>
              <a:rPr lang="en-US" sz="2000" dirty="0"/>
              <a:t>All other components fall roughly within the LI-ION’s operating temperature range. 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- Loss of Power </a:t>
            </a:r>
            <a:r>
              <a:rPr lang="en-US" dirty="0" smtClean="0"/>
              <a:t>(Battery </a:t>
            </a:r>
            <a:r>
              <a:rPr lang="en-US" dirty="0"/>
              <a:t>Dies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325968"/>
            <a:ext cx="9944847" cy="3808131"/>
          </a:xfrm>
        </p:spPr>
        <p:txBody>
          <a:bodyPr>
            <a:noAutofit/>
          </a:bodyPr>
          <a:lstStyle/>
          <a:p>
            <a:r>
              <a:rPr lang="en-US" sz="2800" dirty="0" smtClean="0"/>
              <a:t>If the Battery dies (Falls below 1.2V)</a:t>
            </a:r>
          </a:p>
          <a:p>
            <a:pPr lvl="1"/>
            <a:r>
              <a:rPr lang="en-US" sz="2400" dirty="0"/>
              <a:t>Shutdown mode of charging chip (LTC 4121) </a:t>
            </a:r>
            <a:endParaRPr lang="en-US" sz="2400" dirty="0" smtClean="0"/>
          </a:p>
          <a:p>
            <a:pPr lvl="2"/>
            <a:r>
              <a:rPr lang="en-US" sz="2000" dirty="0" smtClean="0"/>
              <a:t>Disconnect </a:t>
            </a:r>
            <a:r>
              <a:rPr lang="en-US" sz="2000" dirty="0" smtClean="0"/>
              <a:t>the battery from the circuit.</a:t>
            </a:r>
          </a:p>
          <a:p>
            <a:pPr lvl="2"/>
            <a:r>
              <a:rPr lang="en-US" sz="2000" dirty="0" smtClean="0"/>
              <a:t>Prevents battery damage</a:t>
            </a:r>
          </a:p>
          <a:p>
            <a:pPr lvl="2"/>
            <a:r>
              <a:rPr lang="en-US" sz="2000" dirty="0" smtClean="0"/>
              <a:t>Upon recharge chip will reconnect the battery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sz="2800" dirty="0" smtClean="0"/>
              <a:t>Battery disconnect does not delete stored data</a:t>
            </a:r>
            <a:endParaRPr lang="en-US" sz="2800" dirty="0" smtClean="0"/>
          </a:p>
          <a:p>
            <a:r>
              <a:rPr lang="en-US" sz="2800" dirty="0" smtClean="0"/>
              <a:t>The node ID and system time </a:t>
            </a:r>
            <a:r>
              <a:rPr lang="en-US" sz="2800" dirty="0" smtClean="0"/>
              <a:t>will </a:t>
            </a:r>
            <a:r>
              <a:rPr lang="en-US" sz="2800" dirty="0" smtClean="0"/>
              <a:t>be retained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84" y="2235254"/>
            <a:ext cx="5167691" cy="2924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24826" y="5009231"/>
            <a:ext cx="4249938" cy="1737637"/>
            <a:chOff x="7572611" y="5140853"/>
            <a:chExt cx="2918495" cy="155501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611" y="5140853"/>
              <a:ext cx="2918495" cy="12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623519" y="6420438"/>
              <a:ext cx="2816678" cy="275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Wireless Communication</a:t>
              </a:r>
              <a:endParaRPr lang="en-US" sz="14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8392" y="2380411"/>
            <a:ext cx="2735543" cy="3866226"/>
            <a:chOff x="8208934" y="2416625"/>
            <a:chExt cx="2735543" cy="38662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23585" r="31497" b="21132"/>
            <a:stretch/>
          </p:blipFill>
          <p:spPr>
            <a:xfrm>
              <a:off x="8356146" y="2416625"/>
              <a:ext cx="2441121" cy="355844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08934" y="5975074"/>
              <a:ext cx="2735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Sensor Retrieved After Burial</a:t>
              </a:r>
              <a:endParaRPr lang="en-US" sz="1400" b="1" dirty="0"/>
            </a:p>
          </p:txBody>
        </p:sp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891635" y="4320857"/>
            <a:ext cx="2555036" cy="591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Thank You</a:t>
            </a:r>
            <a:endParaRPr lang="en-US" sz="3600" b="1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3508" r="2437" b="8071"/>
          <a:stretch/>
        </p:blipFill>
        <p:spPr>
          <a:xfrm>
            <a:off x="9037227" y="2380411"/>
            <a:ext cx="2669923" cy="336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- What are we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10" y="2325969"/>
            <a:ext cx="11287990" cy="3857548"/>
          </a:xfrm>
        </p:spPr>
        <p:txBody>
          <a:bodyPr>
            <a:noAutofit/>
          </a:bodyPr>
          <a:lstStyle/>
          <a:p>
            <a:r>
              <a:rPr lang="en-US" sz="2200" dirty="0"/>
              <a:t>Creating a network of nodes that measure humidity and temperature within roadways</a:t>
            </a:r>
          </a:p>
          <a:p>
            <a:r>
              <a:rPr lang="en-US" sz="2200" dirty="0"/>
              <a:t>Requirements of the network are:</a:t>
            </a:r>
          </a:p>
          <a:p>
            <a:pPr lvl="1"/>
            <a:r>
              <a:rPr lang="en-US" sz="2200" dirty="0"/>
              <a:t>Wireless communication between nodes and a base station that stores data</a:t>
            </a:r>
          </a:p>
          <a:p>
            <a:pPr lvl="1"/>
            <a:r>
              <a:rPr lang="en-US" sz="2200" dirty="0"/>
              <a:t>Low power consumption for extended life</a:t>
            </a:r>
          </a:p>
          <a:p>
            <a:pPr lvl="1"/>
            <a:r>
              <a:rPr lang="en-US" sz="2200" dirty="0"/>
              <a:t>Able to withstand harsh environment- temperature, chemicals, stress</a:t>
            </a:r>
            <a:r>
              <a:rPr lang="en-US" sz="2200" dirty="0" smtClean="0"/>
              <a:t>, etc.</a:t>
            </a:r>
          </a:p>
          <a:p>
            <a:pPr lvl="1"/>
            <a:r>
              <a:rPr lang="en-US" sz="2200" dirty="0" smtClean="0"/>
              <a:t>Node size must be small enough to minimize impact on road integrity.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- Why </a:t>
            </a:r>
            <a:r>
              <a:rPr lang="en-US" dirty="0" smtClean="0"/>
              <a:t>are we doing it?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72344" y="3023887"/>
            <a:ext cx="5678024" cy="2088019"/>
            <a:chOff x="7572611" y="5140853"/>
            <a:chExt cx="2918495" cy="146286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611" y="5140853"/>
              <a:ext cx="2918495" cy="12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623519" y="6420438"/>
              <a:ext cx="2816678" cy="183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Wireless Communication</a:t>
              </a:r>
              <a:endParaRPr lang="en-US" sz="1100" b="1" dirty="0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6531" y="2485157"/>
            <a:ext cx="5881140" cy="3434835"/>
          </a:xfrm>
        </p:spPr>
        <p:txBody>
          <a:bodyPr>
            <a:noAutofit/>
          </a:bodyPr>
          <a:lstStyle/>
          <a:p>
            <a:r>
              <a:rPr lang="en-US" sz="2200" dirty="0" smtClean="0"/>
              <a:t>Provides </a:t>
            </a:r>
            <a:r>
              <a:rPr lang="en-US" sz="2200" dirty="0"/>
              <a:t>a feasible method of monitoring the status of roadways and other structures throughout their </a:t>
            </a:r>
            <a:r>
              <a:rPr lang="en-US" sz="2200" dirty="0" smtClean="0"/>
              <a:t>lives</a:t>
            </a:r>
            <a:endParaRPr lang="en-US" sz="2200" dirty="0"/>
          </a:p>
          <a:p>
            <a:r>
              <a:rPr lang="en-US" sz="2200" dirty="0"/>
              <a:t>D</a:t>
            </a:r>
            <a:r>
              <a:rPr lang="en-US" sz="2200" dirty="0" smtClean="0"/>
              <a:t>irectly observes </a:t>
            </a:r>
            <a:r>
              <a:rPr lang="en-US" sz="2200" dirty="0"/>
              <a:t>the condition of the </a:t>
            </a:r>
            <a:r>
              <a:rPr lang="en-US" sz="2200" dirty="0" smtClean="0"/>
              <a:t>roadway at different parts as often as </a:t>
            </a:r>
            <a:r>
              <a:rPr lang="en-US" sz="2200" dirty="0" smtClean="0"/>
              <a:t>desired</a:t>
            </a:r>
            <a:endParaRPr lang="en-US" sz="2200" dirty="0"/>
          </a:p>
          <a:p>
            <a:r>
              <a:rPr lang="en-US" sz="2200" dirty="0" smtClean="0"/>
              <a:t>Determines </a:t>
            </a:r>
            <a:r>
              <a:rPr lang="en-US" sz="2200" dirty="0"/>
              <a:t>more accurately when a roadway needs to be </a:t>
            </a:r>
            <a:r>
              <a:rPr lang="en-US" sz="2200" dirty="0" smtClean="0"/>
              <a:t>replaced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223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- Past </a:t>
            </a:r>
            <a:r>
              <a:rPr lang="en-US" dirty="0" smtClean="0"/>
              <a:t>Efforts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2440538"/>
            <a:ext cx="10820400" cy="37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Wired Communication </a:t>
            </a:r>
          </a:p>
          <a:p>
            <a:pPr lvl="1"/>
            <a:r>
              <a:rPr lang="en-US" sz="2400" dirty="0" smtClean="0"/>
              <a:t>Delicate-Connections destroyed during pouring and curing process of concrete</a:t>
            </a:r>
          </a:p>
          <a:p>
            <a:pPr marL="457200" lvl="1" indent="0">
              <a:buFont typeface="Wingdings 3" charset="2"/>
              <a:buNone/>
            </a:pPr>
            <a:endParaRPr lang="en-US" sz="2400" dirty="0" smtClean="0"/>
          </a:p>
          <a:p>
            <a:r>
              <a:rPr lang="en-US" sz="2400" dirty="0" smtClean="0"/>
              <a:t>Wireless Communication using </a:t>
            </a:r>
            <a:r>
              <a:rPr lang="en-US" sz="2400" dirty="0" err="1" smtClean="0"/>
              <a:t>Zigbee</a:t>
            </a:r>
            <a:r>
              <a:rPr lang="en-US" sz="2400" dirty="0" smtClean="0"/>
              <a:t> operating at 2.4GHz</a:t>
            </a:r>
          </a:p>
          <a:p>
            <a:pPr lvl="1"/>
            <a:r>
              <a:rPr lang="en-US" sz="2400" dirty="0" smtClean="0"/>
              <a:t>High power consumption- surviving nodes died within a few days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36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90" y="2603500"/>
            <a:ext cx="9273816" cy="3416300"/>
          </a:xfrm>
        </p:spPr>
        <p:txBody>
          <a:bodyPr numCol="1">
            <a:noAutofit/>
          </a:bodyPr>
          <a:lstStyle/>
          <a:p>
            <a:r>
              <a:rPr lang="en-US" sz="2400" dirty="0" smtClean="0"/>
              <a:t>Software/Networking</a:t>
            </a:r>
          </a:p>
          <a:p>
            <a:r>
              <a:rPr lang="en-US" sz="2400" dirty="0" smtClean="0"/>
              <a:t>Hardware</a:t>
            </a:r>
          </a:p>
          <a:p>
            <a:r>
              <a:rPr lang="en-US" sz="2400" dirty="0" smtClean="0"/>
              <a:t>Power Transfer</a:t>
            </a:r>
          </a:p>
          <a:p>
            <a:r>
              <a:rPr lang="en-US" sz="2400" dirty="0" smtClean="0"/>
              <a:t>Charging</a:t>
            </a:r>
          </a:p>
          <a:p>
            <a:r>
              <a:rPr lang="en-US" sz="2400" dirty="0" smtClean="0"/>
              <a:t>Battery</a:t>
            </a:r>
          </a:p>
          <a:p>
            <a:r>
              <a:rPr lang="en-US" sz="2400" dirty="0" smtClean="0"/>
              <a:t>Enclosure</a:t>
            </a:r>
          </a:p>
          <a:p>
            <a:r>
              <a:rPr lang="en-US" sz="2400" dirty="0" smtClean="0"/>
              <a:t>Base station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15-23 Wireless Embedded Roadway Health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13201" y="2327246"/>
            <a:ext cx="8178800" cy="3577616"/>
            <a:chOff x="4128369" y="2212945"/>
            <a:chExt cx="8021376" cy="44479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977" r="1346"/>
            <a:stretch/>
          </p:blipFill>
          <p:spPr>
            <a:xfrm>
              <a:off x="4128369" y="2212945"/>
              <a:ext cx="8021376" cy="36218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4903" y="5834782"/>
              <a:ext cx="2868307" cy="826126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/>
        </p:nvCxnSpPr>
        <p:spPr>
          <a:xfrm>
            <a:off x="9002487" y="5461017"/>
            <a:ext cx="3189513" cy="3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002487" y="5461017"/>
            <a:ext cx="0" cy="1401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1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20521 0.29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1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 - Software/Networking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Char char=""/>
            </a:pPr>
            <a:r>
              <a:rPr lang="en-US" sz="2400" dirty="0"/>
              <a:t>Wireless Sensor Network utilizes directed flooding technique</a:t>
            </a:r>
          </a:p>
          <a:p>
            <a:pPr>
              <a:buFont typeface="Wingdings 3" charset="2"/>
              <a:buChar char=""/>
            </a:pPr>
            <a:r>
              <a:rPr lang="en-US" sz="2400" dirty="0"/>
              <a:t>All software optimized for low power consumption, very low active duty 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9002487" y="5546726"/>
            <a:ext cx="3189574" cy="1316064"/>
            <a:chOff x="8807513" y="5466570"/>
            <a:chExt cx="3292473" cy="1294619"/>
          </a:xfrm>
        </p:grpSpPr>
        <p:grpSp>
          <p:nvGrpSpPr>
            <p:cNvPr id="23" name="Group 22"/>
            <p:cNvGrpSpPr/>
            <p:nvPr/>
          </p:nvGrpSpPr>
          <p:grpSpPr>
            <a:xfrm>
              <a:off x="8807513" y="5466570"/>
              <a:ext cx="3292473" cy="1294619"/>
              <a:chOff x="4128369" y="2212945"/>
              <a:chExt cx="8021376" cy="4366291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t="5977" r="1346"/>
              <a:stretch/>
            </p:blipFill>
            <p:spPr>
              <a:xfrm>
                <a:off x="4128369" y="2212945"/>
                <a:ext cx="8021376" cy="362183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6682" y="5834782"/>
                <a:ext cx="2584746" cy="744454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10118725" y="5818869"/>
              <a:ext cx="555625" cy="301625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002487" y="5461017"/>
            <a:ext cx="3189513" cy="3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002487" y="5461017"/>
            <a:ext cx="0" cy="1401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4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Design- Hardware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1322" y="2583513"/>
            <a:ext cx="5641508" cy="3416300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Powered by MSP430F2122 MCU</a:t>
            </a:r>
          </a:p>
          <a:p>
            <a:pPr lvl="0"/>
            <a:r>
              <a:rPr lang="en-US" sz="2400" dirty="0"/>
              <a:t>4 Mbit serial flash storage</a:t>
            </a:r>
          </a:p>
          <a:p>
            <a:pPr lvl="0"/>
            <a:r>
              <a:rPr lang="en-US" sz="2400" dirty="0"/>
              <a:t>RTCC for accurate timekeeping</a:t>
            </a:r>
          </a:p>
          <a:p>
            <a:pPr lvl="0"/>
            <a:r>
              <a:rPr lang="en-US" sz="2400" dirty="0"/>
              <a:t>Overall size 1 1/8” x 2 1/8"</a:t>
            </a:r>
          </a:p>
          <a:p>
            <a:pPr lvl="0"/>
            <a:r>
              <a:rPr lang="en-US" sz="2400" dirty="0"/>
              <a:t>Alternate design includes battery charging circuitry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54485" y="2496426"/>
            <a:ext cx="5932195" cy="2102343"/>
            <a:chOff x="7333763" y="2374908"/>
            <a:chExt cx="6554032" cy="2245931"/>
          </a:xfrm>
        </p:grpSpPr>
        <p:grpSp>
          <p:nvGrpSpPr>
            <p:cNvPr id="11" name="Group 10"/>
            <p:cNvGrpSpPr/>
            <p:nvPr/>
          </p:nvGrpSpPr>
          <p:grpSpPr>
            <a:xfrm>
              <a:off x="9537981" y="2421596"/>
              <a:ext cx="4349814" cy="2199243"/>
              <a:chOff x="5260663" y="2428056"/>
              <a:chExt cx="4843123" cy="237452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91933" y="2428056"/>
                <a:ext cx="3411853" cy="182478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260663" y="4341080"/>
                <a:ext cx="3169918" cy="46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Non-Charging PCB</a:t>
                </a:r>
                <a:endParaRPr lang="en-US" sz="2000" b="1" dirty="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763" y="2374908"/>
              <a:ext cx="3333453" cy="178346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002487" y="5546726"/>
            <a:ext cx="3189574" cy="1316064"/>
            <a:chOff x="8807513" y="5466570"/>
            <a:chExt cx="3292473" cy="1294619"/>
          </a:xfrm>
        </p:grpSpPr>
        <p:grpSp>
          <p:nvGrpSpPr>
            <p:cNvPr id="16" name="Group 15"/>
            <p:cNvGrpSpPr/>
            <p:nvPr/>
          </p:nvGrpSpPr>
          <p:grpSpPr>
            <a:xfrm>
              <a:off x="8807513" y="5466570"/>
              <a:ext cx="3292473" cy="1294619"/>
              <a:chOff x="4128369" y="2212945"/>
              <a:chExt cx="8021376" cy="436629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t="5977" r="1346"/>
              <a:stretch/>
            </p:blipFill>
            <p:spPr>
              <a:xfrm>
                <a:off x="4128369" y="2212945"/>
                <a:ext cx="8021376" cy="362183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6682" y="5834782"/>
                <a:ext cx="2584746" cy="744454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10118725" y="5818869"/>
              <a:ext cx="555625" cy="301625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918031" y="5999814"/>
              <a:ext cx="414339" cy="227156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189367" y="6185551"/>
              <a:ext cx="414339" cy="227155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9002487" y="5461017"/>
            <a:ext cx="3189513" cy="3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002487" y="5461017"/>
            <a:ext cx="0" cy="1401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4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 - Hardware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15-23 Wireless Embedded Roadway Health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35807" y="2249556"/>
            <a:ext cx="6998492" cy="4284460"/>
            <a:chOff x="6368142" y="2341294"/>
            <a:chExt cx="6975192" cy="4203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2" y="2341294"/>
              <a:ext cx="5396593" cy="37977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507434" y="6152321"/>
              <a:ext cx="2835900" cy="39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PCB w/Charging</a:t>
              </a:r>
              <a:endParaRPr lang="en-US" sz="20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4" b="23492"/>
          <a:stretch/>
        </p:blipFill>
        <p:spPr>
          <a:xfrm>
            <a:off x="6542314" y="2606850"/>
            <a:ext cx="4825093" cy="35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</TotalTime>
  <Words>1092</Words>
  <Application>Microsoft Office PowerPoint</Application>
  <PresentationFormat>Widescreen</PresentationFormat>
  <Paragraphs>250</Paragraphs>
  <Slides>28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Century Gothic</vt:lpstr>
      <vt:lpstr>Wingdings 3</vt:lpstr>
      <vt:lpstr>Ion Boardroom</vt:lpstr>
      <vt:lpstr>Equation</vt:lpstr>
      <vt:lpstr>Wireless Embedded Roadway Health Monitoring (WERHM)</vt:lpstr>
      <vt:lpstr>Scope of the Project</vt:lpstr>
      <vt:lpstr>Scope - What are we doing?</vt:lpstr>
      <vt:lpstr>Scope - Why are we doing it?</vt:lpstr>
      <vt:lpstr>Scope - Past Efforts</vt:lpstr>
      <vt:lpstr>Current Design</vt:lpstr>
      <vt:lpstr>Current Design - Software/Networking</vt:lpstr>
      <vt:lpstr>Current Design- Hardware</vt:lpstr>
      <vt:lpstr>Current Design - Hardware</vt:lpstr>
      <vt:lpstr>Current Design - Power Transmission</vt:lpstr>
      <vt:lpstr>Current Design –Power Receiver</vt:lpstr>
      <vt:lpstr>Current Design - Charging</vt:lpstr>
      <vt:lpstr>Current Design – Battery</vt:lpstr>
      <vt:lpstr>Current Design - Enclosure</vt:lpstr>
      <vt:lpstr>Current Design - Base station</vt:lpstr>
      <vt:lpstr>Challenges</vt:lpstr>
      <vt:lpstr>Challenges - Charging</vt:lpstr>
      <vt:lpstr>Challenges - Network Routing</vt:lpstr>
      <vt:lpstr>Challenges - Miscellaneous</vt:lpstr>
      <vt:lpstr>Test Plan</vt:lpstr>
      <vt:lpstr>Test Plan - Network Routing/Communcation</vt:lpstr>
      <vt:lpstr>Test Plan - Power Transmission</vt:lpstr>
      <vt:lpstr>Test Plan - Charging Battery</vt:lpstr>
      <vt:lpstr>Test Plan - Enclosure</vt:lpstr>
      <vt:lpstr>Scenarios we Thought / Accounted For</vt:lpstr>
      <vt:lpstr>Scenarios - Temperature Ranges</vt:lpstr>
      <vt:lpstr>Scenarios - Loss of Power (Battery Dies)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Embedded Roadway Health Monitoring</dc:title>
  <dc:creator>Brandon Wachtel</dc:creator>
  <cp:lastModifiedBy>Weaver, Johnnie A</cp:lastModifiedBy>
  <cp:revision>89</cp:revision>
  <dcterms:created xsi:type="dcterms:W3CDTF">2015-03-29T02:30:02Z</dcterms:created>
  <dcterms:modified xsi:type="dcterms:W3CDTF">2015-04-29T01:02:55Z</dcterms:modified>
</cp:coreProperties>
</file>